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0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 Carroll" initials="FC" lastIdx="4" clrIdx="0">
    <p:extLst>
      <p:ext uri="{19B8F6BF-5375-455C-9EA6-DF929625EA0E}">
        <p15:presenceInfo xmlns:p15="http://schemas.microsoft.com/office/powerpoint/2012/main" userId="Fran Carro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A81"/>
    <a:srgbClr val="9EF1FA"/>
    <a:srgbClr val="CC99FF"/>
    <a:srgbClr val="FFCCCC"/>
    <a:srgbClr val="FF99FF"/>
    <a:srgbClr val="FFE6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40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5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18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41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27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8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09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40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5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1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190E-2FE7-4F0A-A8A7-BEA7A1D2A3C2}" type="datetimeFigureOut">
              <a:rPr lang="en-GB" smtClean="0"/>
              <a:t>01/07/2025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A12C4-843D-4871-A8C8-6D6CD1EAB4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7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Data Flow Diagrams and List of Datasets</a:t>
            </a:r>
          </a:p>
          <a:p>
            <a:pPr marL="0" indent="0" algn="ctr">
              <a:buNone/>
            </a:pPr>
            <a:r>
              <a:rPr lang="en-GB" dirty="0"/>
              <a:t>for England, Wales and Scotland</a:t>
            </a:r>
          </a:p>
        </p:txBody>
      </p:sp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838200" y="704741"/>
            <a:ext cx="1040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National Maternity and Perinatal Audit (NMPA)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74108" y="6176963"/>
            <a:ext cx="1985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01/05/2024   Version 6.4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20352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549047"/>
              </p:ext>
            </p:extLst>
          </p:nvPr>
        </p:nvGraphicFramePr>
        <p:xfrm>
          <a:off x="815229" y="1185154"/>
          <a:ext cx="10515599" cy="4195972"/>
        </p:xfrm>
        <a:graphic>
          <a:graphicData uri="http://schemas.openxmlformats.org/drawingml/2006/table">
            <a:tbl>
              <a:tblPr/>
              <a:tblGrid>
                <a:gridCol w="4413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0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8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2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26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Dataset(s)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 controller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extract received</a:t>
                      </a:r>
                      <a:endParaRPr lang="en-GB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Purpose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for National Statistics (ONS) mortality register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Mortality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Demographics Service (PDS) birth notification dataset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</a:t>
                      </a: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Linkage, validation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Services Data Set (MSDS)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746455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Episodes Statistics </a:t>
                      </a:r>
                      <a:r>
                        <a:rPr lang="en-GB" sz="9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da-DK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Admitted</a:t>
                      </a:r>
                      <a:r>
                        <a:rPr lang="da-DK" sz="900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Patient Care</a:t>
                      </a:r>
                      <a:r>
                        <a:rPr lang="da-DK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GB" sz="9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(HES APC) </a:t>
                      </a: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England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England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Longitudinal analysis, validation</a:t>
                      </a: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80856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Community Child Health Database (NCCHD)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DHCW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9037"/>
                  </a:ext>
                </a:extLst>
              </a:tr>
              <a:tr h="32765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Indicators data set (</a:t>
                      </a: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MIds</a:t>
                      </a: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), including Initial Assessment (IA)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DHCW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 Episode Database for </a:t>
                      </a:r>
                      <a:r>
                        <a:rPr lang="da-DK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 - Admitted</a:t>
                      </a:r>
                      <a:r>
                        <a:rPr lang="da-DK" sz="900" kern="12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Patient Care</a:t>
                      </a:r>
                      <a:r>
                        <a:rPr lang="da-DK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da-DK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da-DK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PEDW APC) </a:t>
                      </a:r>
                      <a:r>
                        <a:rPr lang="da-DK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  <a:endParaRPr lang="da-DK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DHCW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Longitudinal analysis, validation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92" marR="80792" marT="40396" marB="40396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Records for Scotland (NRS) birth register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NRS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ascertainment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284502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Inpatients and Day Cases - Scottish </a:t>
                      </a: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Morbidity </a:t>
                      </a: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</a:t>
                      </a: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(SMR-02)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PHS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74985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Scottish Birth Record (SBR)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PHS</a:t>
                      </a:r>
                      <a:endParaRPr lang="en-GB" sz="900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Maternity data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981580"/>
                  </a:ext>
                </a:extLst>
              </a:tr>
              <a:tr h="364572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Acute Inpatients and Day Cases - Scottish </a:t>
                      </a: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Morbidity </a:t>
                      </a: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 </a:t>
                      </a: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(SMR-01)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PHS</a:t>
                      </a:r>
                      <a:endParaRPr lang="en-GB" sz="900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Pseudonymised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kern="12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Longitudinal analysis, validation</a:t>
                      </a:r>
                      <a:endParaRPr lang="en-GB" sz="9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760" marR="80760" marT="40380" marB="4038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52481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15229" y="532014"/>
            <a:ext cx="7074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NMPA receives the following extracts from existing datasets: </a:t>
            </a:r>
          </a:p>
        </p:txBody>
      </p:sp>
    </p:spTree>
    <p:extLst>
      <p:ext uri="{BB962C8B-B14F-4D97-AF65-F5344CB8AC3E}">
        <p14:creationId xmlns:p14="http://schemas.microsoft.com/office/powerpoint/2010/main" val="72137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33428" y="831923"/>
            <a:ext cx="2407908" cy="1293812"/>
          </a:xfrm>
          <a:prstGeom prst="rect">
            <a:avLst/>
          </a:prstGeom>
          <a:solidFill>
            <a:srgbClr val="9EF1FA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97824" y="76972"/>
            <a:ext cx="110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England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75971" y="821699"/>
            <a:ext cx="2754848" cy="18398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219723" y="947542"/>
            <a:ext cx="1895436" cy="643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RCOG Secure Server: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 Drive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folder) + F Drive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Host: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Microsoft </a:t>
            </a:r>
            <a:r>
              <a:rPr lang="en-GB" alt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Azure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only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the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team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233303" y="1624850"/>
            <a:ext cx="1881856" cy="42813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project team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access </a:t>
            </a:r>
            <a:r>
              <a:rPr lang="en-GB" altLang="en-US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pseudonymised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data 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analysis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123486" y="825716"/>
            <a:ext cx="1685925" cy="569913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 Annual Report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123486" y="1590891"/>
            <a:ext cx="1685925" cy="59372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benchmarking website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123486" y="2352891"/>
            <a:ext cx="1685925" cy="7493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Topic-specific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snapshot 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reports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123486" y="3278404"/>
            <a:ext cx="1685925" cy="8318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Peer-reviewed articles, papers &amp; PhD/Masters theses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01133" y="2378810"/>
            <a:ext cx="3081867" cy="159205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93840" y="2516828"/>
            <a:ext cx="2062309" cy="21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NHS England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955104" y="2912179"/>
            <a:ext cx="2380764" cy="74881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NHSE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altLang="en-US" sz="1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pseudonymise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kumimoji="0" lang="en-GB" alt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ONS </a:t>
            </a:r>
            <a:r>
              <a:rPr kumimoji="0" lang="en-GB" altLang="en-US" sz="1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PDS </a:t>
            </a:r>
            <a:r>
              <a:rPr kumimoji="0" lang="en-GB" altLang="en-US" sz="10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with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MSDS </a:t>
            </a:r>
            <a:r>
              <a:rPr kumimoji="0" lang="en-GB" altLang="en-US" sz="1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HES </a:t>
            </a:r>
            <a:r>
              <a:rPr kumimoji="0" lang="en-GB" altLang="en-US" sz="1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GB" altLang="en-US" sz="10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 smtClean="0">
                <a:solidFill>
                  <a:srgbClr val="000000"/>
                </a:solidFill>
              </a:rPr>
              <a:t>(controller </a:t>
            </a:r>
            <a:r>
              <a:rPr lang="en-GB" altLang="en-US" sz="800" dirty="0">
                <a:solidFill>
                  <a:srgbClr val="000000"/>
                </a:solidFill>
              </a:rPr>
              <a:t>of linked data: </a:t>
            </a:r>
            <a:r>
              <a:rPr lang="en-GB" altLang="en-US" sz="800" dirty="0" smtClean="0">
                <a:solidFill>
                  <a:srgbClr val="000000"/>
                </a:solidFill>
              </a:rPr>
              <a:t>HQIP/NHSE)</a:t>
            </a:r>
            <a:endParaRPr lang="en-US" altLang="en-US" sz="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69" name="AutoShape 21"/>
          <p:cNvCxnSpPr>
            <a:cxnSpLocks noChangeShapeType="1"/>
          </p:cNvCxnSpPr>
          <p:nvPr/>
        </p:nvCxnSpPr>
        <p:spPr bwMode="auto">
          <a:xfrm flipV="1">
            <a:off x="5825556" y="1187665"/>
            <a:ext cx="946428" cy="9378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2" name="AutoShape 24"/>
          <p:cNvCxnSpPr>
            <a:cxnSpLocks noChangeShapeType="1"/>
          </p:cNvCxnSpPr>
          <p:nvPr/>
        </p:nvCxnSpPr>
        <p:spPr bwMode="auto">
          <a:xfrm flipV="1">
            <a:off x="9418636" y="1181316"/>
            <a:ext cx="690562" cy="9144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3" name="AutoShape 25"/>
          <p:cNvCxnSpPr>
            <a:cxnSpLocks noChangeShapeType="1"/>
          </p:cNvCxnSpPr>
          <p:nvPr/>
        </p:nvCxnSpPr>
        <p:spPr bwMode="auto">
          <a:xfrm flipV="1">
            <a:off x="9455148" y="1876641"/>
            <a:ext cx="661988" cy="1905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4" name="AutoShape 26"/>
          <p:cNvCxnSpPr>
            <a:cxnSpLocks noChangeShapeType="1"/>
          </p:cNvCxnSpPr>
          <p:nvPr/>
        </p:nvCxnSpPr>
        <p:spPr bwMode="auto">
          <a:xfrm>
            <a:off x="9432923" y="2105241"/>
            <a:ext cx="715963" cy="633413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>
            <a:off x="9429748" y="2103654"/>
            <a:ext cx="690563" cy="155733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2" name="Control 28"/>
          <p:cNvSpPr>
            <a:spLocks noChangeArrowheads="1" noChangeShapeType="1"/>
          </p:cNvSpPr>
          <p:nvPr/>
        </p:nvSpPr>
        <p:spPr bwMode="auto">
          <a:xfrm>
            <a:off x="1811338" y="6388897"/>
            <a:ext cx="11901487" cy="2328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3860322" y="957070"/>
            <a:ext cx="180207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RCOG Secure Server: S Drive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</a:t>
            </a:r>
            <a:r>
              <a:rPr lang="en-GB" alt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Microsoft Azure</a:t>
            </a: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only 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Data Managers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AutoShape 21"/>
          <p:cNvCxnSpPr>
            <a:cxnSpLocks noChangeShapeType="1"/>
          </p:cNvCxnSpPr>
          <p:nvPr/>
        </p:nvCxnSpPr>
        <p:spPr bwMode="auto">
          <a:xfrm flipV="1">
            <a:off x="2179157" y="1265879"/>
            <a:ext cx="1354271" cy="1050533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7219723" y="2086330"/>
            <a:ext cx="19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>
                <a:solidFill>
                  <a:srgbClr val="00B050"/>
                </a:solidFill>
              </a:rPr>
              <a:t>Pseudonymised</a:t>
            </a:r>
            <a:endParaRPr lang="en-GB" sz="800" b="1" dirty="0">
              <a:solidFill>
                <a:srgbClr val="00B050"/>
              </a:solidFill>
            </a:endParaRPr>
          </a:p>
          <a:p>
            <a:r>
              <a:rPr lang="en-GB" sz="800" b="1" dirty="0">
                <a:solidFill>
                  <a:srgbClr val="00B0F0"/>
                </a:solidFill>
              </a:rPr>
              <a:t>(identifiable data includes baby DOB only)</a:t>
            </a:r>
          </a:p>
          <a:p>
            <a:endParaRPr lang="en-GB" sz="800" dirty="0"/>
          </a:p>
        </p:txBody>
      </p:sp>
      <p:cxnSp>
        <p:nvCxnSpPr>
          <p:cNvPr id="27" name="AutoShape 21"/>
          <p:cNvCxnSpPr>
            <a:cxnSpLocks noChangeShapeType="1"/>
          </p:cNvCxnSpPr>
          <p:nvPr/>
        </p:nvCxnSpPr>
        <p:spPr bwMode="auto">
          <a:xfrm flipV="1">
            <a:off x="2005400" y="1181316"/>
            <a:ext cx="1483568" cy="1135097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21"/>
          <p:cNvCxnSpPr>
            <a:cxnSpLocks noChangeShapeType="1"/>
          </p:cNvCxnSpPr>
          <p:nvPr/>
        </p:nvCxnSpPr>
        <p:spPr bwMode="auto">
          <a:xfrm flipV="1">
            <a:off x="5834725" y="1077628"/>
            <a:ext cx="946428" cy="416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4" name="Text Box 11"/>
          <p:cNvSpPr txBox="1"/>
          <p:nvPr/>
        </p:nvSpPr>
        <p:spPr>
          <a:xfrm>
            <a:off x="8789157" y="5568728"/>
            <a:ext cx="3020254" cy="94719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FLOW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Identifiable data (Section 251 approval)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Green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De-identified data (Covered by Data Protection Act schedule 2 condition 6(1) &amp; schedule 3 condition 8)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Anonymised and aggregated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bases for all data flows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GDPR Article 6(1)(e), 9(2)(H), 9(2)(I)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3748379" y="1512697"/>
            <a:ext cx="1993799" cy="39781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data managers 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perform preliminary checks on the data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16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33428" y="831923"/>
            <a:ext cx="2407908" cy="1293812"/>
          </a:xfrm>
          <a:prstGeom prst="rect">
            <a:avLst/>
          </a:prstGeom>
          <a:solidFill>
            <a:srgbClr val="9EF1FA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97824" y="76972"/>
            <a:ext cx="833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Wales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75971" y="821699"/>
            <a:ext cx="2754848" cy="18398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233303" y="1624850"/>
            <a:ext cx="1881856" cy="42813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project team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access </a:t>
            </a:r>
            <a:r>
              <a:rPr lang="en-GB" altLang="en-US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pseudonymised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data 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analysis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123486" y="825716"/>
            <a:ext cx="1685925" cy="569913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 Annual Report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123486" y="1590891"/>
            <a:ext cx="1685925" cy="59372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benchmarking website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123486" y="2352891"/>
            <a:ext cx="1685925" cy="7493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Topic-specific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snapshot 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reports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123486" y="3278404"/>
            <a:ext cx="1685925" cy="8318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Peer-reviewed articles, papers &amp; PhD/Masters theses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01133" y="2378809"/>
            <a:ext cx="3081867" cy="1592058"/>
          </a:xfrm>
          <a:prstGeom prst="rect">
            <a:avLst/>
          </a:prstGeom>
          <a:solidFill>
            <a:srgbClr val="DF8A81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93840" y="2516828"/>
            <a:ext cx="2062309" cy="21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Digital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Health and Care Wales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955103" y="2912179"/>
            <a:ext cx="2389229" cy="74881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DHCW </a:t>
            </a:r>
            <a:r>
              <a:rPr lang="en-GB" altLang="en-US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pseudonymise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kumimoji="0" lang="en-GB" alt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NCCHD </a:t>
            </a:r>
            <a:r>
              <a:rPr kumimoji="0" lang="en-GB" alt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with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10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MIds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PEDW </a:t>
            </a:r>
            <a:r>
              <a:rPr kumimoji="0" lang="en-GB" altLang="en-US" sz="1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 smtClean="0">
                <a:solidFill>
                  <a:srgbClr val="000000"/>
                </a:solidFill>
              </a:rPr>
              <a:t>(controller </a:t>
            </a:r>
            <a:r>
              <a:rPr lang="en-GB" altLang="en-US" sz="800" dirty="0">
                <a:solidFill>
                  <a:srgbClr val="000000"/>
                </a:solidFill>
              </a:rPr>
              <a:t>of linked data: H</a:t>
            </a:r>
            <a:r>
              <a:rPr lang="en-GB" altLang="en-US" sz="800" dirty="0" smtClean="0">
                <a:solidFill>
                  <a:srgbClr val="000000"/>
                </a:solidFill>
              </a:rPr>
              <a:t>QIP/DHCW</a:t>
            </a:r>
            <a:r>
              <a:rPr lang="en-GB" altLang="en-US" sz="800" dirty="0">
                <a:solidFill>
                  <a:srgbClr val="000000"/>
                </a:solidFill>
              </a:rPr>
              <a:t>)</a:t>
            </a:r>
            <a:endParaRPr lang="en-US" altLang="en-US" sz="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69" name="AutoShape 21"/>
          <p:cNvCxnSpPr>
            <a:cxnSpLocks noChangeShapeType="1"/>
          </p:cNvCxnSpPr>
          <p:nvPr/>
        </p:nvCxnSpPr>
        <p:spPr bwMode="auto">
          <a:xfrm flipV="1">
            <a:off x="5825556" y="1187665"/>
            <a:ext cx="946428" cy="9378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2" name="AutoShape 24"/>
          <p:cNvCxnSpPr>
            <a:cxnSpLocks noChangeShapeType="1"/>
          </p:cNvCxnSpPr>
          <p:nvPr/>
        </p:nvCxnSpPr>
        <p:spPr bwMode="auto">
          <a:xfrm flipV="1">
            <a:off x="9418636" y="1181316"/>
            <a:ext cx="690562" cy="9144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3" name="AutoShape 25"/>
          <p:cNvCxnSpPr>
            <a:cxnSpLocks noChangeShapeType="1"/>
          </p:cNvCxnSpPr>
          <p:nvPr/>
        </p:nvCxnSpPr>
        <p:spPr bwMode="auto">
          <a:xfrm flipV="1">
            <a:off x="9455148" y="1876641"/>
            <a:ext cx="661988" cy="1905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4" name="AutoShape 26"/>
          <p:cNvCxnSpPr>
            <a:cxnSpLocks noChangeShapeType="1"/>
          </p:cNvCxnSpPr>
          <p:nvPr/>
        </p:nvCxnSpPr>
        <p:spPr bwMode="auto">
          <a:xfrm>
            <a:off x="9432923" y="2105241"/>
            <a:ext cx="715963" cy="633413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>
            <a:off x="9429748" y="2103654"/>
            <a:ext cx="690563" cy="155733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2" name="Control 28"/>
          <p:cNvSpPr>
            <a:spLocks noChangeArrowheads="1" noChangeShapeType="1"/>
          </p:cNvSpPr>
          <p:nvPr/>
        </p:nvSpPr>
        <p:spPr bwMode="auto">
          <a:xfrm>
            <a:off x="1811338" y="6388897"/>
            <a:ext cx="11901487" cy="2328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3860322" y="957070"/>
            <a:ext cx="180207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RCOG Secure Server: S Drive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</a:t>
            </a:r>
            <a:r>
              <a:rPr lang="en-GB" alt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Microsoft Azure</a:t>
            </a: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only 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Data Managers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AutoShape 21"/>
          <p:cNvCxnSpPr>
            <a:cxnSpLocks noChangeShapeType="1"/>
          </p:cNvCxnSpPr>
          <p:nvPr/>
        </p:nvCxnSpPr>
        <p:spPr bwMode="auto">
          <a:xfrm flipV="1">
            <a:off x="2179157" y="1265879"/>
            <a:ext cx="1354271" cy="1050533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7219723" y="2086330"/>
            <a:ext cx="19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>
                <a:solidFill>
                  <a:srgbClr val="00B050"/>
                </a:solidFill>
              </a:rPr>
              <a:t>Pseudonymised</a:t>
            </a:r>
            <a:endParaRPr lang="en-GB" sz="800" b="1" dirty="0">
              <a:solidFill>
                <a:srgbClr val="00B050"/>
              </a:solidFill>
            </a:endParaRPr>
          </a:p>
          <a:p>
            <a:r>
              <a:rPr lang="en-GB" sz="800" b="1" dirty="0">
                <a:solidFill>
                  <a:srgbClr val="00B0F0"/>
                </a:solidFill>
              </a:rPr>
              <a:t>(identifiable data includes baby DOB only)</a:t>
            </a:r>
          </a:p>
          <a:p>
            <a:endParaRPr lang="en-GB" sz="800" dirty="0"/>
          </a:p>
        </p:txBody>
      </p:sp>
      <p:cxnSp>
        <p:nvCxnSpPr>
          <p:cNvPr id="27" name="AutoShape 21"/>
          <p:cNvCxnSpPr>
            <a:cxnSpLocks noChangeShapeType="1"/>
          </p:cNvCxnSpPr>
          <p:nvPr/>
        </p:nvCxnSpPr>
        <p:spPr bwMode="auto">
          <a:xfrm flipV="1">
            <a:off x="2005400" y="1181316"/>
            <a:ext cx="1483568" cy="1135097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21"/>
          <p:cNvCxnSpPr>
            <a:cxnSpLocks noChangeShapeType="1"/>
          </p:cNvCxnSpPr>
          <p:nvPr/>
        </p:nvCxnSpPr>
        <p:spPr bwMode="auto">
          <a:xfrm flipV="1">
            <a:off x="5834725" y="1077628"/>
            <a:ext cx="946428" cy="416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4" name="Text Box 11"/>
          <p:cNvSpPr txBox="1"/>
          <p:nvPr/>
        </p:nvSpPr>
        <p:spPr>
          <a:xfrm>
            <a:off x="8789157" y="5568728"/>
            <a:ext cx="3020254" cy="94719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FLOW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Identifiable data (Section 251 approval)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Green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De-identified data (Covered by Data Protection Act schedule 2 condition 6(1) &amp; schedule 3 condition 8)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Anonymised and aggregated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bases for all data flows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GDPR Article 6(1)(e), 9(2)(H), 9(2)(I)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3748379" y="1512697"/>
            <a:ext cx="1993799" cy="39781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data managers 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perform preliminary checks on the data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7219723" y="947542"/>
            <a:ext cx="1895436" cy="643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RCOG Secure Server: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 Drive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folder) + F Drive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Host: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Microsoft </a:t>
            </a:r>
            <a:r>
              <a:rPr lang="en-GB" alt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Azure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only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the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team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33428" y="831923"/>
            <a:ext cx="2407908" cy="1293812"/>
          </a:xfrm>
          <a:prstGeom prst="rect">
            <a:avLst/>
          </a:prstGeom>
          <a:solidFill>
            <a:srgbClr val="9EF1FA"/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97824" y="76972"/>
            <a:ext cx="1180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Scotland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75971" y="821699"/>
            <a:ext cx="2754848" cy="18398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233303" y="1624850"/>
            <a:ext cx="1881856" cy="42813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project team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access </a:t>
            </a:r>
            <a:r>
              <a:rPr lang="en-GB" altLang="en-US" sz="1000" dirty="0" err="1">
                <a:solidFill>
                  <a:srgbClr val="000000"/>
                </a:solidFill>
                <a:latin typeface="Calibri" panose="020F0502020204030204" pitchFamily="34" charset="0"/>
              </a:rPr>
              <a:t>pseudonymised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data 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analysis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123486" y="825716"/>
            <a:ext cx="1685925" cy="569913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Main Annual Report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123486" y="1590891"/>
            <a:ext cx="1685925" cy="593725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benchmarking website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123486" y="2352891"/>
            <a:ext cx="1685925" cy="74930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Topic-specific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snapshot 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audit reports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123486" y="3278404"/>
            <a:ext cx="1685925" cy="831850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Peer-reviewed articles, papers &amp; PhD/Masters theses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1" i="0" u="none" strike="noStrike" cap="none" normalizeH="0" baseline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</a:rPr>
              <a:t>Anonymised and aggregated</a:t>
            </a:r>
            <a:endParaRPr kumimoji="0" lang="en-GB" altLang="en-US" sz="10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Small numbers suppressed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58801" y="2378810"/>
            <a:ext cx="3132666" cy="15751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093840" y="2516828"/>
            <a:ext cx="2062309" cy="21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Public Health Scotland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863600" y="2912179"/>
            <a:ext cx="2480733" cy="74881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PHS </a:t>
            </a:r>
            <a:r>
              <a:rPr lang="en-GB" altLang="en-US" sz="10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pseudonymise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and link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NRS 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with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SBR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SMR-02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, and </a:t>
            </a: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SMR-01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data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 smtClean="0">
                <a:solidFill>
                  <a:srgbClr val="000000"/>
                </a:solidFill>
              </a:rPr>
              <a:t>(controller </a:t>
            </a:r>
            <a:r>
              <a:rPr lang="en-GB" altLang="en-US" sz="800" dirty="0">
                <a:solidFill>
                  <a:srgbClr val="000000"/>
                </a:solidFill>
              </a:rPr>
              <a:t>of linked data: </a:t>
            </a:r>
            <a:r>
              <a:rPr lang="en-GB" altLang="en-US" sz="800" dirty="0" smtClean="0">
                <a:solidFill>
                  <a:srgbClr val="000000"/>
                </a:solidFill>
              </a:rPr>
              <a:t>HQIP/PHS</a:t>
            </a:r>
            <a:r>
              <a:rPr lang="en-GB" altLang="en-US" sz="800" dirty="0">
                <a:solidFill>
                  <a:srgbClr val="000000"/>
                </a:solidFill>
              </a:rPr>
              <a:t>)</a:t>
            </a:r>
            <a:endParaRPr lang="en-US" altLang="en-US" sz="8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69" name="AutoShape 21"/>
          <p:cNvCxnSpPr>
            <a:cxnSpLocks noChangeShapeType="1"/>
          </p:cNvCxnSpPr>
          <p:nvPr/>
        </p:nvCxnSpPr>
        <p:spPr bwMode="auto">
          <a:xfrm flipV="1">
            <a:off x="5825556" y="1187665"/>
            <a:ext cx="946428" cy="9378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2" name="AutoShape 24"/>
          <p:cNvCxnSpPr>
            <a:cxnSpLocks noChangeShapeType="1"/>
          </p:cNvCxnSpPr>
          <p:nvPr/>
        </p:nvCxnSpPr>
        <p:spPr bwMode="auto">
          <a:xfrm flipV="1">
            <a:off x="9418636" y="1181316"/>
            <a:ext cx="690562" cy="9144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3" name="AutoShape 25"/>
          <p:cNvCxnSpPr>
            <a:cxnSpLocks noChangeShapeType="1"/>
          </p:cNvCxnSpPr>
          <p:nvPr/>
        </p:nvCxnSpPr>
        <p:spPr bwMode="auto">
          <a:xfrm flipV="1">
            <a:off x="9455148" y="1876641"/>
            <a:ext cx="661988" cy="190500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4" name="AutoShape 26"/>
          <p:cNvCxnSpPr>
            <a:cxnSpLocks noChangeShapeType="1"/>
          </p:cNvCxnSpPr>
          <p:nvPr/>
        </p:nvCxnSpPr>
        <p:spPr bwMode="auto">
          <a:xfrm>
            <a:off x="9432923" y="2105241"/>
            <a:ext cx="715963" cy="633413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>
            <a:off x="9429748" y="2103654"/>
            <a:ext cx="690563" cy="155733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22" name="Control 28"/>
          <p:cNvSpPr>
            <a:spLocks noChangeArrowheads="1" noChangeShapeType="1"/>
          </p:cNvSpPr>
          <p:nvPr/>
        </p:nvSpPr>
        <p:spPr bwMode="auto">
          <a:xfrm>
            <a:off x="1811338" y="6388897"/>
            <a:ext cx="11901487" cy="23288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3860322" y="965537"/>
            <a:ext cx="180207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RCOG Secure Server: S Drive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</a:t>
            </a:r>
            <a:r>
              <a:rPr lang="en-GB" alt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Microsoft Azure</a:t>
            </a: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only 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Data Managers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8" name="AutoShape 21"/>
          <p:cNvCxnSpPr>
            <a:cxnSpLocks noChangeShapeType="1"/>
          </p:cNvCxnSpPr>
          <p:nvPr/>
        </p:nvCxnSpPr>
        <p:spPr bwMode="auto">
          <a:xfrm flipV="1">
            <a:off x="2179157" y="1265879"/>
            <a:ext cx="1354271" cy="1050533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7219723" y="2086330"/>
            <a:ext cx="19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>
                <a:solidFill>
                  <a:srgbClr val="00B050"/>
                </a:solidFill>
              </a:rPr>
              <a:t>Pseudonymised</a:t>
            </a:r>
            <a:endParaRPr lang="en-GB" sz="800" b="1" dirty="0">
              <a:solidFill>
                <a:srgbClr val="00B050"/>
              </a:solidFill>
            </a:endParaRPr>
          </a:p>
          <a:p>
            <a:r>
              <a:rPr lang="en-GB" sz="800" b="1" dirty="0">
                <a:solidFill>
                  <a:srgbClr val="00B0F0"/>
                </a:solidFill>
              </a:rPr>
              <a:t>(identifiable data includes baby DOB only)</a:t>
            </a:r>
          </a:p>
          <a:p>
            <a:endParaRPr lang="en-GB" sz="800" dirty="0"/>
          </a:p>
        </p:txBody>
      </p:sp>
      <p:cxnSp>
        <p:nvCxnSpPr>
          <p:cNvPr id="27" name="AutoShape 21"/>
          <p:cNvCxnSpPr>
            <a:cxnSpLocks noChangeShapeType="1"/>
          </p:cNvCxnSpPr>
          <p:nvPr/>
        </p:nvCxnSpPr>
        <p:spPr bwMode="auto">
          <a:xfrm flipV="1">
            <a:off x="2005400" y="1181316"/>
            <a:ext cx="1483568" cy="1135097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8" name="AutoShape 21"/>
          <p:cNvCxnSpPr>
            <a:cxnSpLocks noChangeShapeType="1"/>
          </p:cNvCxnSpPr>
          <p:nvPr/>
        </p:nvCxnSpPr>
        <p:spPr bwMode="auto">
          <a:xfrm flipV="1">
            <a:off x="5834725" y="1077628"/>
            <a:ext cx="946428" cy="416"/>
          </a:xfrm>
          <a:prstGeom prst="straightConnector1">
            <a:avLst/>
          </a:prstGeom>
          <a:noFill/>
          <a:ln w="28575" algn="ctr">
            <a:solidFill>
              <a:srgbClr val="00B0F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4" name="Text Box 11"/>
          <p:cNvSpPr txBox="1"/>
          <p:nvPr/>
        </p:nvSpPr>
        <p:spPr>
          <a:xfrm>
            <a:off x="8789157" y="5568728"/>
            <a:ext cx="3020254" cy="947195"/>
          </a:xfrm>
          <a:prstGeom prst="rect">
            <a:avLst/>
          </a:prstGeom>
          <a:solidFill>
            <a:schemeClr val="bg1"/>
          </a:solidFill>
          <a:ln w="6350">
            <a:solidFill>
              <a:prstClr val="black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FLOW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Identifiable data (Section 251 approval)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 Green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De-identified data (Covered by Data Protection Act schedule 2 condition 6(1) &amp; schedule 3 condition 8)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Anonymised and aggregated</a:t>
            </a:r>
          </a:p>
          <a:p>
            <a:pPr>
              <a:lnSpc>
                <a:spcPct val="115000"/>
              </a:lnSpc>
            </a:pPr>
            <a:r>
              <a:rPr lang="en-GB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bases for all data flows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GDPR Article 6(1)(e), 9(2)(H), 9(2)(I)</a:t>
            </a: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3748379" y="1521164"/>
            <a:ext cx="1993799" cy="397812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NMPA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data managers </a:t>
            </a:r>
            <a:r>
              <a:rPr lang="en-GB" altLang="en-US" sz="1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perform preliminary checks on the data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7219723" y="947542"/>
            <a:ext cx="1895436" cy="643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RCOG Secure Server: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 Drive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folder) + F Drive</a:t>
            </a: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Host: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Microsoft </a:t>
            </a:r>
            <a:r>
              <a:rPr lang="en-GB" alt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Azure</a:t>
            </a:r>
            <a:endParaRPr lang="en-GB" altLang="en-US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Accessible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only </a:t>
            </a:r>
            <a:r>
              <a:rPr lang="en-GB" altLang="en-US" sz="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the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NMPA team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69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789</Words>
  <Application>Microsoft Office PowerPoint</Application>
  <PresentationFormat>Widescreen</PresentationFormat>
  <Paragraphs>166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National Maternity and Perinatal Audit (NMPA)</vt:lpstr>
      <vt:lpstr>PowerPoint Presentation</vt:lpstr>
      <vt:lpstr>PowerPoint Presentation</vt:lpstr>
      <vt:lpstr>PowerPoint Presentation</vt:lpstr>
      <vt:lpstr>PowerPoint Presentation</vt:lpstr>
    </vt:vector>
  </TitlesOfParts>
  <Company>RCOG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 Carroll</dc:creator>
  <cp:lastModifiedBy>Alissa Harvey</cp:lastModifiedBy>
  <cp:revision>47</cp:revision>
  <dcterms:created xsi:type="dcterms:W3CDTF">2020-03-18T12:29:35Z</dcterms:created>
  <dcterms:modified xsi:type="dcterms:W3CDTF">2025-07-01T16:31:12Z</dcterms:modified>
</cp:coreProperties>
</file>